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3"/>
  </p:notesMasterIdLst>
  <p:sldIdLst>
    <p:sldId id="256" r:id="rId2"/>
  </p:sldIdLst>
  <p:sldSz cx="42803763" cy="30275213"/>
  <p:notesSz cx="6858000" cy="9144000"/>
  <p:embeddedFontLst>
    <p:embeddedFont>
      <p:font typeface="Helvetica Neue Light" panose="020B0604020202020204" charset="0"/>
      <p:regular r:id="rId4"/>
      <p:bold r:id="rId5"/>
      <p:italic r:id="rId6"/>
      <p:boldItalic r:id="rId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536">
          <p15:clr>
            <a:srgbClr val="747775"/>
          </p15:clr>
        </p15:guide>
        <p15:guide id="2" pos="1348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F15FF27-9D92-4E8A-8212-8646F4167BCC}">
  <a:tblStyle styleId="{EF15FF27-9D92-4E8A-8212-8646F4167B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34" autoAdjust="0"/>
    <p:restoredTop sz="95317" autoAdjust="0"/>
  </p:normalViewPr>
  <p:slideViewPr>
    <p:cSldViewPr snapToGrid="0">
      <p:cViewPr>
        <p:scale>
          <a:sx n="31" d="100"/>
          <a:sy n="31" d="100"/>
        </p:scale>
        <p:origin x="1492" y="332"/>
      </p:cViewPr>
      <p:guideLst>
        <p:guide orient="horz" pos="9536"/>
        <p:guide pos="134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5278" y="685800"/>
            <a:ext cx="4848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g2ea1b680001_6_0:notes"/>
          <p:cNvSpPr txBox="1">
            <a:spLocks noGrp="1"/>
          </p:cNvSpPr>
          <p:nvPr>
            <p:ph type="body" idx="1"/>
          </p:nvPr>
        </p:nvSpPr>
        <p:spPr>
          <a:xfrm>
            <a:off x="888366" y="4377847"/>
            <a:ext cx="5034600" cy="4103700"/>
          </a:xfrm>
          <a:prstGeom prst="rect">
            <a:avLst/>
          </a:prstGeom>
        </p:spPr>
        <p:txBody>
          <a:bodyPr spcFirstLastPara="1" wrap="square" lIns="89800" tIns="89800" rIns="89800" bIns="89800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endParaRPr dirty="0"/>
          </a:p>
        </p:txBody>
      </p:sp>
      <p:sp>
        <p:nvSpPr>
          <p:cNvPr id="18" name="Google Shape;18;g2ea1b680001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684213"/>
            <a:ext cx="4832350" cy="3419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dt" idx="10"/>
          </p:nvPr>
        </p:nvSpPr>
        <p:spPr>
          <a:xfrm>
            <a:off x="3210919" y="27584800"/>
            <a:ext cx="8917500" cy="20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6950" tIns="208475" rIns="416950" bIns="2084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14624081" y="27584800"/>
            <a:ext cx="13555839" cy="20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6950" tIns="208475" rIns="416950" bIns="20847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30675581" y="27584800"/>
            <a:ext cx="8917500" cy="20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6950" tIns="208475" rIns="416950" bIns="208475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210919" y="2691200"/>
            <a:ext cx="36382161" cy="50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6950" tIns="208475" rIns="416950" bIns="2084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210919" y="8746400"/>
            <a:ext cx="36382161" cy="181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6950" tIns="208475" rIns="416950" bIns="208475" anchor="t" anchorCtr="0">
            <a:noAutofit/>
          </a:bodyPr>
          <a:lstStyle>
            <a:lvl1pPr marL="457200" marR="0" lvl="0" indent="-1155700" algn="l" rtl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chemeClr val="dk1"/>
              </a:buClr>
              <a:buSzPts val="14600"/>
              <a:buFont typeface="Times New Roman"/>
              <a:buChar char="•"/>
              <a:defRPr sz="14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1041400" algn="l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Times New Roman"/>
              <a:buChar char="–"/>
              <a:defRPr sz="1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920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0900"/>
              <a:buFont typeface="Times New Roman"/>
              <a:buChar char="•"/>
              <a:defRPr sz="10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80645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Times New Roman"/>
              <a:buChar char="–"/>
              <a:defRPr sz="91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80645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Times New Roman"/>
              <a:buChar char="»"/>
              <a:defRPr sz="91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80645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Times New Roman"/>
              <a:buChar char="»"/>
              <a:defRPr sz="91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80645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Times New Roman"/>
              <a:buChar char="»"/>
              <a:defRPr sz="91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80645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Times New Roman"/>
              <a:buChar char="»"/>
              <a:defRPr sz="91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80645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Times New Roman"/>
              <a:buChar char="»"/>
              <a:defRPr sz="91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3210919" y="27584800"/>
            <a:ext cx="8917500" cy="20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6950" tIns="208475" rIns="416950" bIns="2084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14624081" y="27584800"/>
            <a:ext cx="13555839" cy="20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6950" tIns="208475" rIns="416950" bIns="20847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30675581" y="27584800"/>
            <a:ext cx="8917500" cy="20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6950" tIns="208475" rIns="416950" bIns="20847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Times New Roman"/>
              <a:buNone/>
              <a:defRPr sz="6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Times New Roman"/>
              <a:buNone/>
              <a:defRPr sz="6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Times New Roman"/>
              <a:buNone/>
              <a:defRPr sz="6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Times New Roman"/>
              <a:buNone/>
              <a:defRPr sz="6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Times New Roman"/>
              <a:buNone/>
              <a:defRPr sz="6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Times New Roman"/>
              <a:buNone/>
              <a:defRPr sz="6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Times New Roman"/>
              <a:buNone/>
              <a:defRPr sz="6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Times New Roman"/>
              <a:buNone/>
              <a:defRPr sz="6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Times New Roman"/>
              <a:buNone/>
              <a:defRPr sz="6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0" y="0"/>
            <a:ext cx="42804000" cy="30276000"/>
          </a:xfrm>
          <a:prstGeom prst="rect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89350" tIns="44650" rIns="89350" bIns="446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hyperlink" Target="https://arxiv.org/abs/2305.07598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hyperlink" Target="https://arxiv.org/abs/2311.17643" TargetMode="External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hyperlink" Target="https://arxiv.org/abs/2108.1025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/>
        </p:nvSpPr>
        <p:spPr>
          <a:xfrm>
            <a:off x="448925" y="12358872"/>
            <a:ext cx="13032175" cy="407726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1775" tIns="351775" rIns="351775" bIns="3517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300"/>
              </a:buClr>
              <a:buSzPts val="3900"/>
              <a:buFont typeface="Arial"/>
              <a:buNone/>
            </a:pPr>
            <a:r>
              <a:rPr lang="en" sz="5000" b="1" dirty="0">
                <a:solidFill>
                  <a:srgbClr val="000080"/>
                </a:solidFill>
              </a:rPr>
              <a:t>Objective</a:t>
            </a:r>
            <a:endParaRPr sz="2500" dirty="0">
              <a:solidFill>
                <a:srgbClr val="000080"/>
              </a:solidFill>
            </a:endParaRPr>
          </a:p>
          <a:p>
            <a:pPr marL="685800" lvl="0" indent="-457200" algn="l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" sz="3500" dirty="0">
                <a:solidFill>
                  <a:schemeClr val="dk1"/>
                </a:solidFill>
              </a:rPr>
              <a:t>Detection and classification of brick kilns.</a:t>
            </a:r>
            <a:endParaRPr sz="3500" dirty="0">
              <a:solidFill>
                <a:schemeClr val="dk1"/>
              </a:solidFill>
            </a:endParaRPr>
          </a:p>
          <a:p>
            <a:pPr marL="6858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" sz="3500" dirty="0">
                <a:solidFill>
                  <a:schemeClr val="dk1"/>
                </a:solidFill>
              </a:rPr>
              <a:t>Improve detection accuracy using:</a:t>
            </a:r>
            <a:endParaRPr sz="3500" dirty="0">
              <a:solidFill>
                <a:schemeClr val="dk1"/>
              </a:solidFill>
            </a:endParaRPr>
          </a:p>
        </p:txBody>
      </p:sp>
      <p:sp>
        <p:nvSpPr>
          <p:cNvPr id="21" name="Google Shape;21;p3"/>
          <p:cNvSpPr txBox="1"/>
          <p:nvPr/>
        </p:nvSpPr>
        <p:spPr>
          <a:xfrm>
            <a:off x="467833" y="5773209"/>
            <a:ext cx="13032175" cy="607146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1775" tIns="351775" rIns="351775" bIns="3517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300"/>
              </a:buClr>
              <a:buSzPts val="3900"/>
              <a:buFont typeface="Arial"/>
              <a:buNone/>
            </a:pPr>
            <a:r>
              <a:rPr lang="en" sz="5000" b="1" i="0" u="none" dirty="0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5000" dirty="0">
              <a:solidFill>
                <a:schemeClr val="dk1"/>
              </a:solidFill>
            </a:endParaRP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" sz="3400" dirty="0">
                <a:solidFill>
                  <a:schemeClr val="dk1"/>
                </a:solidFill>
              </a:rPr>
              <a:t>Air pollution accounts for ~8.1 million premature deaths annually.</a:t>
            </a:r>
            <a:endParaRPr sz="3400" dirty="0">
              <a:solidFill>
                <a:schemeClr val="dk1"/>
              </a:solidFill>
            </a:endParaRPr>
          </a:p>
          <a:p>
            <a:pPr marL="6858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" sz="3400" dirty="0">
                <a:solidFill>
                  <a:schemeClr val="dk1"/>
                </a:solidFill>
              </a:rPr>
              <a:t>Brick kilns contribute 8–14% of pollution in the Indo-Gangetic Plain.</a:t>
            </a:r>
            <a:endParaRPr sz="3400" dirty="0">
              <a:solidFill>
                <a:schemeClr val="dk1"/>
              </a:solidFill>
            </a:endParaRPr>
          </a:p>
          <a:p>
            <a:pPr marL="6858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" sz="3400" dirty="0">
                <a:solidFill>
                  <a:schemeClr val="dk1"/>
                </a:solidFill>
              </a:rPr>
              <a:t>Their scattered, unorganized nature makes large-scale detection crucial for research and planning.</a:t>
            </a:r>
            <a:endParaRPr sz="3400" dirty="0">
              <a:solidFill>
                <a:schemeClr val="dk1"/>
              </a:solidFill>
            </a:endParaRPr>
          </a:p>
          <a:p>
            <a:pPr marL="6858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" sz="3400" dirty="0">
                <a:solidFill>
                  <a:schemeClr val="dk1"/>
                </a:solidFill>
              </a:rPr>
              <a:t>This study leverages modern object detection techniques to enhance brick kiln detection from overhead imagery</a:t>
            </a:r>
            <a:r>
              <a:rPr lang="en" sz="3600" dirty="0">
                <a:solidFill>
                  <a:schemeClr val="dk1"/>
                </a:solidFill>
              </a:rPr>
              <a:t>.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22" name="Google Shape;22;p3"/>
          <p:cNvSpPr txBox="1"/>
          <p:nvPr/>
        </p:nvSpPr>
        <p:spPr>
          <a:xfrm>
            <a:off x="13902383" y="5773208"/>
            <a:ext cx="14255379" cy="24080967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1775" tIns="351775" rIns="351775" bIns="3517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300"/>
              </a:buClr>
              <a:buSzPts val="3900"/>
              <a:buFont typeface="Arial"/>
              <a:buNone/>
            </a:pPr>
            <a:r>
              <a:rPr lang="en-US" sz="5000" b="1" i="0" u="none" dirty="0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Brick Kiln Detection</a:t>
            </a:r>
            <a:endParaRPr lang="en-US" sz="5000" dirty="0">
              <a:solidFill>
                <a:schemeClr val="dk1"/>
              </a:solidFill>
            </a:endParaRP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 b="1" dirty="0">
                <a:solidFill>
                  <a:schemeClr val="dk1"/>
                </a:solidFill>
              </a:rPr>
              <a:t>Object Detection Models:</a:t>
            </a: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endParaRPr lang="en-US" sz="3600" dirty="0">
              <a:solidFill>
                <a:schemeClr val="dk1"/>
              </a:solidFill>
            </a:endParaRP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endParaRPr lang="en-US" sz="3600" dirty="0">
              <a:solidFill>
                <a:schemeClr val="dk1"/>
              </a:solidFill>
            </a:endParaRPr>
          </a:p>
          <a:p>
            <a:pPr marL="22860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 b="1" dirty="0">
                <a:solidFill>
                  <a:schemeClr val="dk1"/>
                </a:solidFill>
              </a:rPr>
              <a:t>Experiments:</a:t>
            </a: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endParaRPr lang="en-US" sz="3600" dirty="0">
              <a:solidFill>
                <a:schemeClr val="dk1"/>
              </a:solidFill>
            </a:endParaRPr>
          </a:p>
          <a:p>
            <a:pPr marL="22860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200" dirty="0">
              <a:solidFill>
                <a:schemeClr val="dk1"/>
              </a:solidFill>
            </a:endParaRP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 b="1" dirty="0">
                <a:solidFill>
                  <a:schemeClr val="dk1"/>
                </a:solidFill>
              </a:rPr>
              <a:t>Evaluation:</a:t>
            </a:r>
          </a:p>
          <a:p>
            <a:pPr marL="22860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endParaRPr lang="en-US" sz="3600" dirty="0">
              <a:solidFill>
                <a:schemeClr val="dk1"/>
              </a:solidFill>
            </a:endParaRP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endParaRPr lang="en-US" sz="3600" dirty="0">
              <a:solidFill>
                <a:schemeClr val="dk1"/>
              </a:solidFill>
            </a:endParaRPr>
          </a:p>
          <a:p>
            <a:pPr marL="22860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2800" dirty="0">
              <a:solidFill>
                <a:schemeClr val="dk1"/>
              </a:solidFill>
            </a:endParaRP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600" b="1" dirty="0">
                <a:solidFill>
                  <a:schemeClr val="dk1"/>
                </a:solidFill>
              </a:rPr>
              <a:t>Domain Adaptation: </a:t>
            </a:r>
          </a:p>
          <a:p>
            <a:pPr marL="22860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r>
              <a:rPr lang="en-US" sz="3400" dirty="0">
                <a:solidFill>
                  <a:schemeClr val="dk1"/>
                </a:solidFill>
              </a:rPr>
              <a:t>Trained on Haryana dataset and tested on the Test Bihar dataset.</a:t>
            </a:r>
          </a:p>
          <a:p>
            <a:pPr marL="228600" lvl="3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b="1" dirty="0">
              <a:solidFill>
                <a:schemeClr val="dk1"/>
              </a:solidFill>
            </a:endParaRPr>
          </a:p>
          <a:p>
            <a:pPr marL="228600" lvl="3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endParaRPr lang="en-US" sz="3600" dirty="0">
              <a:solidFill>
                <a:schemeClr val="dk1"/>
              </a:solidFill>
            </a:endParaRP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endParaRPr lang="en-US" sz="3600" dirty="0">
              <a:solidFill>
                <a:schemeClr val="dk1"/>
              </a:solidFill>
            </a:endParaRPr>
          </a:p>
          <a:p>
            <a:pPr marL="22860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28599450" y="5773210"/>
            <a:ext cx="13755388" cy="2408096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1775" tIns="351775" rIns="351775" bIns="3517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 b="1" dirty="0">
                <a:solidFill>
                  <a:srgbClr val="000080"/>
                </a:solidFill>
              </a:rPr>
              <a:t>Super-Resolution</a:t>
            </a:r>
            <a:endParaRPr lang="en-US" sz="3600" dirty="0">
              <a:solidFill>
                <a:schemeClr val="dk1"/>
              </a:solidFill>
            </a:endParaRPr>
          </a:p>
          <a:p>
            <a:pPr marL="6858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en-US" sz="3300" b="1" dirty="0" err="1">
                <a:solidFill>
                  <a:schemeClr val="dk1"/>
                </a:solidFill>
              </a:rPr>
              <a:t>SwinIR</a:t>
            </a:r>
            <a:r>
              <a:rPr lang="en-US" sz="3300" b="1" dirty="0">
                <a:solidFill>
                  <a:schemeClr val="dk1"/>
                </a:solidFill>
              </a:rPr>
              <a:t>: </a:t>
            </a:r>
            <a:r>
              <a:rPr lang="en-US" sz="3300" dirty="0">
                <a:solidFill>
                  <a:schemeClr val="dk1"/>
                </a:solidFill>
              </a:rPr>
              <a:t>Swin Transformer-based image super-resolution model</a:t>
            </a:r>
          </a:p>
          <a:p>
            <a:pPr marL="685800" indent="-457200">
              <a:spcBef>
                <a:spcPts val="1000"/>
              </a:spcBef>
              <a:buClr>
                <a:schemeClr val="dk1"/>
              </a:buClr>
              <a:buSzPts val="3600"/>
              <a:buFont typeface="Arial"/>
              <a:buChar char="●"/>
            </a:pPr>
            <a:r>
              <a:rPr lang="en-US" sz="3300" b="1" dirty="0">
                <a:solidFill>
                  <a:schemeClr val="dk1"/>
                </a:solidFill>
              </a:rPr>
              <a:t>Thera:  </a:t>
            </a:r>
            <a:r>
              <a:rPr lang="en-US" sz="3300" dirty="0">
                <a:solidFill>
                  <a:schemeClr val="dk1"/>
                </a:solidFill>
              </a:rPr>
              <a:t>An aliasing-free arbitrary-scale super-resolution method using neural heat fields</a:t>
            </a:r>
          </a:p>
          <a:p>
            <a:pPr marL="22860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600" b="1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endParaRPr lang="en-US" sz="3600" dirty="0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endParaRPr lang="en-US" sz="3600" dirty="0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endParaRPr lang="en-US" sz="3600" b="1" dirty="0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endParaRPr lang="en-US" sz="3600" b="1" dirty="0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endParaRPr lang="en-US" sz="3200" b="1" dirty="0">
              <a:solidFill>
                <a:schemeClr val="dk1"/>
              </a:solidFill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sz="5000" b="1" dirty="0">
                <a:solidFill>
                  <a:srgbClr val="000080"/>
                </a:solidFill>
              </a:rPr>
              <a:t>Conclusion</a:t>
            </a:r>
          </a:p>
          <a:p>
            <a:pPr marL="685800" indent="-457200">
              <a:buClr>
                <a:schemeClr val="dk1"/>
              </a:buClr>
              <a:buSzPts val="3600"/>
              <a:buFont typeface="Arial"/>
              <a:buChar char="●"/>
            </a:pPr>
            <a:r>
              <a:rPr lang="en-US" sz="3400" dirty="0">
                <a:solidFill>
                  <a:schemeClr val="dk1"/>
                </a:solidFill>
              </a:rPr>
              <a:t>RHINO, a modern object detection model, significantly outperforms YOLO for brick kiln detection.</a:t>
            </a:r>
          </a:p>
          <a:p>
            <a:pPr marL="685800" indent="-457200">
              <a:buClr>
                <a:schemeClr val="dk1"/>
              </a:buClr>
              <a:buSzPts val="3600"/>
              <a:buFont typeface="Arial"/>
              <a:buChar char="●"/>
            </a:pPr>
            <a:r>
              <a:rPr lang="en-US" sz="3400" dirty="0">
                <a:solidFill>
                  <a:schemeClr val="dk1"/>
                </a:solidFill>
              </a:rPr>
              <a:t>Super-resolution techniques, like </a:t>
            </a:r>
            <a:r>
              <a:rPr lang="en-US" sz="3400" dirty="0" err="1">
                <a:solidFill>
                  <a:schemeClr val="dk1"/>
                </a:solidFill>
              </a:rPr>
              <a:t>SwinIR</a:t>
            </a:r>
            <a:r>
              <a:rPr lang="en-US" sz="3400" dirty="0">
                <a:solidFill>
                  <a:schemeClr val="dk1"/>
                </a:solidFill>
              </a:rPr>
              <a:t> and Thera, further boost detection accuracy by improving image quality.</a:t>
            </a:r>
          </a:p>
          <a:p>
            <a:pPr marL="685800" indent="-457200">
              <a:buClr>
                <a:schemeClr val="dk1"/>
              </a:buClr>
              <a:buSzPts val="3600"/>
              <a:buFont typeface="Arial"/>
              <a:buChar char="●"/>
            </a:pPr>
            <a:r>
              <a:rPr lang="en-US" sz="3400" dirty="0">
                <a:solidFill>
                  <a:schemeClr val="dk1"/>
                </a:solidFill>
              </a:rPr>
              <a:t>Models show some generalization across regions, with a slight performance drop.</a:t>
            </a:r>
          </a:p>
          <a:p>
            <a:pPr marL="685800" indent="-457200">
              <a:spcAft>
                <a:spcPts val="1200"/>
              </a:spcAft>
              <a:buClr>
                <a:schemeClr val="dk1"/>
              </a:buClr>
              <a:buSzPts val="3600"/>
              <a:buFont typeface="Arial"/>
              <a:buChar char="●"/>
            </a:pPr>
            <a:r>
              <a:rPr lang="en-US" sz="3400" dirty="0">
                <a:solidFill>
                  <a:schemeClr val="dk1"/>
                </a:solidFill>
              </a:rPr>
              <a:t>Overall, combining advanced detection methods with image super-resolution techniques offers a scalable and accurate approach to monitor brick kilns.</a:t>
            </a:r>
          </a:p>
          <a:p>
            <a:pPr marL="228600">
              <a:buClr>
                <a:schemeClr val="dk1"/>
              </a:buClr>
              <a:buSzPts val="3600"/>
            </a:pPr>
            <a:r>
              <a:rPr lang="en-US" sz="5000" b="1" dirty="0">
                <a:solidFill>
                  <a:srgbClr val="000080"/>
                </a:solidFill>
              </a:rPr>
              <a:t>References</a:t>
            </a:r>
          </a:p>
          <a:p>
            <a:pPr marL="228600">
              <a:buClr>
                <a:schemeClr val="dk1"/>
              </a:buClr>
              <a:buSzPts val="3600"/>
            </a:pPr>
            <a:endParaRPr lang="en-US" sz="5000" b="1" dirty="0">
              <a:solidFill>
                <a:srgbClr val="000080"/>
              </a:solidFill>
            </a:endParaRPr>
          </a:p>
          <a:p>
            <a:pPr marL="228600">
              <a:buClr>
                <a:schemeClr val="dk1"/>
              </a:buClr>
              <a:buSzPts val="3600"/>
            </a:pPr>
            <a:endParaRPr lang="en-US" sz="3400" dirty="0">
              <a:solidFill>
                <a:schemeClr val="dk1"/>
              </a:solidFill>
            </a:endParaRPr>
          </a:p>
        </p:txBody>
      </p:sp>
      <p:sp>
        <p:nvSpPr>
          <p:cNvPr id="24" name="Google Shape;24;p3"/>
          <p:cNvSpPr txBox="1"/>
          <p:nvPr/>
        </p:nvSpPr>
        <p:spPr>
          <a:xfrm>
            <a:off x="467833" y="421037"/>
            <a:ext cx="41887005" cy="4837971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527675" tIns="527675" rIns="527675" bIns="5276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300"/>
              </a:buClr>
              <a:buSzPts val="9800"/>
              <a:buFont typeface="Arial"/>
              <a:buNone/>
            </a:pPr>
            <a:endParaRPr sz="8500">
              <a:solidFill>
                <a:srgbClr val="000080"/>
              </a:solidFill>
            </a:endParaRPr>
          </a:p>
        </p:txBody>
      </p:sp>
      <p:sp>
        <p:nvSpPr>
          <p:cNvPr id="25" name="Google Shape;25;p3"/>
          <p:cNvSpPr txBox="1"/>
          <p:nvPr/>
        </p:nvSpPr>
        <p:spPr>
          <a:xfrm>
            <a:off x="1089775" y="3064880"/>
            <a:ext cx="27855900" cy="2194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1775" tIns="351775" rIns="351775" bIns="35177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4800" dirty="0">
                <a:solidFill>
                  <a:schemeClr val="dk1"/>
                </a:solidFill>
              </a:rPr>
              <a:t>Shardul Junagade, Rishabh Mondal, Prof. Nipun Batra</a:t>
            </a:r>
            <a:endParaRPr sz="4800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" sz="4800" dirty="0">
                <a:solidFill>
                  <a:schemeClr val="dk1"/>
                </a:solidFill>
              </a:rPr>
              <a:t>IIT Gandhinagar</a:t>
            </a:r>
            <a:endParaRPr sz="4800" dirty="0">
              <a:solidFill>
                <a:schemeClr val="dk1"/>
              </a:solidFill>
            </a:endParaRPr>
          </a:p>
        </p:txBody>
      </p:sp>
      <p:sp>
        <p:nvSpPr>
          <p:cNvPr id="26" name="Google Shape;26;p3"/>
          <p:cNvSpPr txBox="1"/>
          <p:nvPr/>
        </p:nvSpPr>
        <p:spPr>
          <a:xfrm>
            <a:off x="467825" y="16950338"/>
            <a:ext cx="13032175" cy="12903838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351775" tIns="351775" rIns="351775" bIns="3517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C3300"/>
              </a:buClr>
              <a:buSzPts val="3900"/>
              <a:buFont typeface="Arial"/>
              <a:buNone/>
            </a:pPr>
            <a:r>
              <a:rPr lang="en" sz="5000" b="1" dirty="0">
                <a:solidFill>
                  <a:srgbClr val="000080"/>
                </a:solidFill>
              </a:rPr>
              <a:t>Dataset</a:t>
            </a:r>
            <a:endParaRPr sz="3600" dirty="0">
              <a:solidFill>
                <a:srgbClr val="00008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</a:rPr>
              <a:t>3 types of brick kilns: Zigzag, FCBK, CFCBK</a:t>
            </a:r>
            <a:endParaRPr sz="36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 sz="3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300" dirty="0">
              <a:solidFill>
                <a:schemeClr val="dk1"/>
              </a:solidFill>
            </a:endParaRPr>
          </a:p>
        </p:txBody>
      </p:sp>
      <p:pic>
        <p:nvPicPr>
          <p:cNvPr id="60" name="Google Shape;6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68896" y="1550582"/>
            <a:ext cx="8703901" cy="277420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3"/>
          <p:cNvSpPr txBox="1"/>
          <p:nvPr/>
        </p:nvSpPr>
        <p:spPr>
          <a:xfrm>
            <a:off x="1435275" y="825405"/>
            <a:ext cx="27855900" cy="264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C3300"/>
              </a:buClr>
              <a:buSzPts val="9800"/>
              <a:buFont typeface="Arial"/>
              <a:buNone/>
            </a:pPr>
            <a:r>
              <a:rPr lang="en" sz="8000" b="1" dirty="0">
                <a:solidFill>
                  <a:srgbClr val="000080"/>
                </a:solidFill>
              </a:rPr>
              <a:t>Advancing Brick Kiln Detection in Satellite Imagery using Modern Object Detection Techniques</a:t>
            </a:r>
            <a:endParaRPr sz="8000" b="1" dirty="0">
              <a:solidFill>
                <a:srgbClr val="000080"/>
              </a:solidFill>
            </a:endParaRPr>
          </a:p>
        </p:txBody>
      </p:sp>
      <p:pic>
        <p:nvPicPr>
          <p:cNvPr id="62" name="Google Shape;6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80225" y="651430"/>
            <a:ext cx="4320000" cy="4320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3" name="Google Shape;63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58320" y="23578443"/>
            <a:ext cx="3600000" cy="36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3"/>
          <p:cNvSpPr txBox="1"/>
          <p:nvPr/>
        </p:nvSpPr>
        <p:spPr>
          <a:xfrm>
            <a:off x="9782099" y="27232422"/>
            <a:ext cx="2952441" cy="597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59595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CFCBK</a:t>
            </a:r>
            <a:endParaRPr sz="2600" dirty="0">
              <a:solidFill>
                <a:srgbClr val="595959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5" name="Google Shape;65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80168" y="23578443"/>
            <a:ext cx="3600000" cy="36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3"/>
          <p:cNvSpPr txBox="1"/>
          <p:nvPr/>
        </p:nvSpPr>
        <p:spPr>
          <a:xfrm>
            <a:off x="5625519" y="27242727"/>
            <a:ext cx="2951828" cy="577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59595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FCBK</a:t>
            </a:r>
            <a:endParaRPr sz="2600">
              <a:solidFill>
                <a:srgbClr val="595959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67" name="Google Shape;67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70294" y="23642727"/>
            <a:ext cx="3600000" cy="36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"/>
          <p:cNvSpPr txBox="1"/>
          <p:nvPr/>
        </p:nvSpPr>
        <p:spPr>
          <a:xfrm>
            <a:off x="1394073" y="27291526"/>
            <a:ext cx="2952441" cy="597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59595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Zig-Zag</a:t>
            </a:r>
            <a:endParaRPr sz="2600" dirty="0">
              <a:solidFill>
                <a:srgbClr val="595959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9" name="Google Shape;69;p3"/>
          <p:cNvSpPr txBox="1"/>
          <p:nvPr/>
        </p:nvSpPr>
        <p:spPr>
          <a:xfrm>
            <a:off x="4594350" y="27833466"/>
            <a:ext cx="4844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595959"/>
                </a:solidFill>
              </a:rPr>
              <a:t>Image Size: 640 x 640</a:t>
            </a:r>
            <a:endParaRPr sz="2800" dirty="0">
              <a:solidFill>
                <a:srgbClr val="595959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5A4F90-87B1-75F4-D70B-E2387EC2E94B}"/>
              </a:ext>
            </a:extLst>
          </p:cNvPr>
          <p:cNvSpPr txBox="1"/>
          <p:nvPr/>
        </p:nvSpPr>
        <p:spPr>
          <a:xfrm>
            <a:off x="14510878" y="9025339"/>
            <a:ext cx="126098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>
              <a:spcBef>
                <a:spcPts val="1000"/>
              </a:spcBef>
              <a:buClr>
                <a:schemeClr val="dk1"/>
              </a:buClr>
              <a:buSzPts val="3600"/>
            </a:pPr>
            <a:r>
              <a:rPr lang="en-US" sz="3200" dirty="0">
                <a:solidFill>
                  <a:schemeClr val="dk1"/>
                </a:solidFill>
              </a:rPr>
              <a:t>YOLOv11m-obb                 RF-DETR        		       RHINO</a:t>
            </a:r>
          </a:p>
        </p:txBody>
      </p:sp>
      <p:pic>
        <p:nvPicPr>
          <p:cNvPr id="5" name="Picture 4" descr="A blue and white logo&#10;&#10;AI-generated content may be incorrect.">
            <a:extLst>
              <a:ext uri="{FF2B5EF4-FFF2-40B4-BE49-F238E27FC236}">
                <a16:creationId xmlns:a16="http://schemas.microsoft.com/office/drawing/2014/main" id="{9D3A5C4F-D0D3-942B-ED73-BB615D29DF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556057" y="7841222"/>
            <a:ext cx="1116899" cy="1116899"/>
          </a:xfrm>
          <a:prstGeom prst="rect">
            <a:avLst/>
          </a:prstGeom>
        </p:spPr>
      </p:pic>
      <p:pic>
        <p:nvPicPr>
          <p:cNvPr id="7" name="Picture 6" descr="A purple circle with white lines&#10;&#10;AI-generated content may be incorrect.">
            <a:extLst>
              <a:ext uri="{FF2B5EF4-FFF2-40B4-BE49-F238E27FC236}">
                <a16:creationId xmlns:a16="http://schemas.microsoft.com/office/drawing/2014/main" id="{91D321C7-82F9-9DD1-2FEF-D4E46DC7830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007310" y="7789761"/>
            <a:ext cx="1116899" cy="1116899"/>
          </a:xfrm>
          <a:prstGeom prst="rect">
            <a:avLst/>
          </a:prstGeom>
        </p:spPr>
      </p:pic>
      <p:pic>
        <p:nvPicPr>
          <p:cNvPr id="9" name="Picture 8" descr="A blue and black logo&#10;&#10;AI-generated content may be incorrect.">
            <a:extLst>
              <a:ext uri="{FF2B5EF4-FFF2-40B4-BE49-F238E27FC236}">
                <a16:creationId xmlns:a16="http://schemas.microsoft.com/office/drawing/2014/main" id="{D62CE924-7C18-DFB0-4267-268E5F2E3C9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13002" b="15512"/>
          <a:stretch/>
        </p:blipFill>
        <p:spPr>
          <a:xfrm>
            <a:off x="23309462" y="7735117"/>
            <a:ext cx="1619270" cy="1157547"/>
          </a:xfrm>
          <a:prstGeom prst="rect">
            <a:avLst/>
          </a:prstGeom>
        </p:spPr>
      </p:pic>
      <p:pic>
        <p:nvPicPr>
          <p:cNvPr id="17" name="Picture 16" descr="A blue and white logo&#10;&#10;AI-generated content may be incorrect.">
            <a:extLst>
              <a:ext uri="{FF2B5EF4-FFF2-40B4-BE49-F238E27FC236}">
                <a16:creationId xmlns:a16="http://schemas.microsoft.com/office/drawing/2014/main" id="{5196B18F-9898-8B0F-B800-47DF40E769E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288274" y="7588822"/>
            <a:ext cx="1412275" cy="14122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AFEECEA-FB50-AC34-7BF0-73D9020C4E40}"/>
              </a:ext>
            </a:extLst>
          </p:cNvPr>
          <p:cNvSpPr txBox="1"/>
          <p:nvPr/>
        </p:nvSpPr>
        <p:spPr>
          <a:xfrm>
            <a:off x="20951687" y="1469003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6719C78-AE05-B62D-3037-ADB9883A8765}"/>
              </a:ext>
            </a:extLst>
          </p:cNvPr>
          <p:cNvSpPr txBox="1"/>
          <p:nvPr/>
        </p:nvSpPr>
        <p:spPr>
          <a:xfrm>
            <a:off x="14780052" y="10351196"/>
            <a:ext cx="11829627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550" indent="-742950">
              <a:buClr>
                <a:schemeClr val="dk1"/>
              </a:buClr>
              <a:buSzPts val="3600"/>
              <a:buAutoNum type="arabicPeriod"/>
            </a:pPr>
            <a:r>
              <a:rPr lang="en-US" sz="3400" dirty="0">
                <a:solidFill>
                  <a:schemeClr val="dk1"/>
                </a:solidFill>
              </a:rPr>
              <a:t>Converted annotations to model-specific formats.</a:t>
            </a:r>
          </a:p>
          <a:p>
            <a:pPr marL="971550" indent="-742950">
              <a:buClr>
                <a:schemeClr val="dk1"/>
              </a:buClr>
              <a:buSzPts val="3600"/>
              <a:buAutoNum type="arabicPeriod"/>
            </a:pPr>
            <a:r>
              <a:rPr lang="en-US" sz="3400" dirty="0">
                <a:solidFill>
                  <a:schemeClr val="dk1"/>
                </a:solidFill>
              </a:rPr>
              <a:t>Trained all models on Bihar region dataset</a:t>
            </a:r>
          </a:p>
          <a:p>
            <a:pPr marL="971550" indent="-742950">
              <a:buClr>
                <a:schemeClr val="dk1"/>
              </a:buClr>
              <a:buSzPts val="3600"/>
              <a:buAutoNum type="arabicPeriod"/>
            </a:pPr>
            <a:r>
              <a:rPr lang="en-US" sz="3400" dirty="0">
                <a:solidFill>
                  <a:schemeClr val="dk1"/>
                </a:solidFill>
              </a:rPr>
              <a:t>Tested on Test Bihar Dataset.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06E7746-652D-06E8-C439-33B6255CBE97}"/>
              </a:ext>
            </a:extLst>
          </p:cNvPr>
          <p:cNvSpPr txBox="1"/>
          <p:nvPr/>
        </p:nvSpPr>
        <p:spPr>
          <a:xfrm>
            <a:off x="14780052" y="12982995"/>
            <a:ext cx="1309942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550" indent="-742950">
              <a:buClr>
                <a:schemeClr val="dk1"/>
              </a:buClr>
              <a:buSzPts val="3600"/>
              <a:buAutoNum type="arabicPeriod"/>
            </a:pPr>
            <a:r>
              <a:rPr lang="en-US" sz="3400" dirty="0">
                <a:solidFill>
                  <a:schemeClr val="dk1"/>
                </a:solidFill>
              </a:rPr>
              <a:t>Applied </a:t>
            </a:r>
            <a:r>
              <a:rPr lang="en-US" sz="3400" b="1" dirty="0">
                <a:solidFill>
                  <a:schemeClr val="dk1"/>
                </a:solidFill>
              </a:rPr>
              <a:t>Non-Maximum Suppression (NMS)</a:t>
            </a:r>
            <a:r>
              <a:rPr lang="en-US" sz="3400" dirty="0">
                <a:solidFill>
                  <a:schemeClr val="dk1"/>
                </a:solidFill>
              </a:rPr>
              <a:t> with </a:t>
            </a:r>
            <a:r>
              <a:rPr lang="en-US" sz="3400" dirty="0" err="1">
                <a:solidFill>
                  <a:schemeClr val="dk1"/>
                </a:solidFill>
              </a:rPr>
              <a:t>IoU</a:t>
            </a:r>
            <a:r>
              <a:rPr lang="en-US" sz="3400" dirty="0">
                <a:solidFill>
                  <a:schemeClr val="dk1"/>
                </a:solidFill>
              </a:rPr>
              <a:t> threshold of 0.33.</a:t>
            </a:r>
          </a:p>
          <a:p>
            <a:pPr marL="971550" indent="-742950">
              <a:buClr>
                <a:schemeClr val="dk1"/>
              </a:buClr>
              <a:buSzPts val="3600"/>
              <a:buAutoNum type="arabicPeriod"/>
            </a:pPr>
            <a:r>
              <a:rPr lang="en-US" sz="3400" dirty="0">
                <a:solidFill>
                  <a:schemeClr val="dk1"/>
                </a:solidFill>
              </a:rPr>
              <a:t>Computed </a:t>
            </a:r>
            <a:r>
              <a:rPr lang="en-US" sz="3400" b="1" dirty="0">
                <a:solidFill>
                  <a:schemeClr val="dk1"/>
                </a:solidFill>
              </a:rPr>
              <a:t>mAP@50 </a:t>
            </a:r>
            <a:r>
              <a:rPr lang="en-US" sz="3400" dirty="0">
                <a:solidFill>
                  <a:schemeClr val="dk1"/>
                </a:solidFill>
              </a:rPr>
              <a:t>(mean Average Precision at </a:t>
            </a:r>
            <a:r>
              <a:rPr lang="en-US" sz="3400" dirty="0" err="1">
                <a:solidFill>
                  <a:schemeClr val="dk1"/>
                </a:solidFill>
              </a:rPr>
              <a:t>IoU</a:t>
            </a:r>
            <a:r>
              <a:rPr lang="en-US" sz="3400" dirty="0">
                <a:solidFill>
                  <a:schemeClr val="dk1"/>
                </a:solidFill>
              </a:rPr>
              <a:t> threshold 0.5) scores using supervision.</a:t>
            </a:r>
          </a:p>
        </p:txBody>
      </p:sp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EF34B9BD-5D96-FC8B-8EBC-F6CD27D677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614054"/>
              </p:ext>
            </p:extLst>
          </p:nvPr>
        </p:nvGraphicFramePr>
        <p:xfrm>
          <a:off x="14945643" y="17220863"/>
          <a:ext cx="12229542" cy="5154322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6144991">
                  <a:extLst>
                    <a:ext uri="{9D8B030D-6E8A-4147-A177-3AD203B41FA5}">
                      <a16:colId xmlns:a16="http://schemas.microsoft.com/office/drawing/2014/main" val="2665396623"/>
                    </a:ext>
                  </a:extLst>
                </a:gridCol>
                <a:gridCol w="3122866">
                  <a:extLst>
                    <a:ext uri="{9D8B030D-6E8A-4147-A177-3AD203B41FA5}">
                      <a16:colId xmlns:a16="http://schemas.microsoft.com/office/drawing/2014/main" val="1621210269"/>
                    </a:ext>
                  </a:extLst>
                </a:gridCol>
                <a:gridCol w="2961685">
                  <a:extLst>
                    <a:ext uri="{9D8B030D-6E8A-4147-A177-3AD203B41FA5}">
                      <a16:colId xmlns:a16="http://schemas.microsoft.com/office/drawing/2014/main" val="1204302841"/>
                    </a:ext>
                  </a:extLst>
                </a:gridCol>
              </a:tblGrid>
              <a:tr h="1280437">
                <a:tc>
                  <a:txBody>
                    <a:bodyPr/>
                    <a:lstStyle/>
                    <a:p>
                      <a:pPr algn="l"/>
                      <a:r>
                        <a:rPr lang="en-US" sz="3600" dirty="0"/>
                        <a:t> Model</a:t>
                      </a:r>
                      <a:endParaRPr lang="en-IN" sz="36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Bihar to Bihar</a:t>
                      </a:r>
                      <a:endParaRPr lang="en-IN" sz="36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Haryana to Bihar</a:t>
                      </a:r>
                      <a:endParaRPr lang="en-IN" sz="36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590507"/>
                  </a:ext>
                </a:extLst>
              </a:tr>
              <a:tr h="774777">
                <a:tc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 YOLOv11m-obb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57.00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45.00</a:t>
                      </a:r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0903864"/>
                  </a:ext>
                </a:extLst>
              </a:tr>
              <a:tr h="774777">
                <a:tc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 RFDETR Base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49.76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36.78</a:t>
                      </a:r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2019855"/>
                  </a:ext>
                </a:extLst>
              </a:tr>
              <a:tr h="774777">
                <a:tc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 RFDETR Large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52.07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44.54</a:t>
                      </a:r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9961459"/>
                  </a:ext>
                </a:extLst>
              </a:tr>
              <a:tr h="774777">
                <a:tc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 RHINO (Resnet50 Backbone)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68.80</a:t>
                      </a:r>
                      <a:endParaRPr lang="en-IN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52.60</a:t>
                      </a:r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920745"/>
                  </a:ext>
                </a:extLst>
              </a:tr>
              <a:tr h="774777">
                <a:tc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 RHINO (</a:t>
                      </a:r>
                      <a:r>
                        <a:rPr lang="en-US" sz="2800" dirty="0" err="1"/>
                        <a:t>SwinT</a:t>
                      </a:r>
                      <a:r>
                        <a:rPr lang="en-US" sz="2800" dirty="0"/>
                        <a:t> Backbone)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65.10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57.58</a:t>
                      </a:r>
                      <a:endParaRPr lang="en-IN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8197659"/>
                  </a:ext>
                </a:extLst>
              </a:tr>
            </a:tbl>
          </a:graphicData>
        </a:graphic>
      </p:graphicFrame>
      <p:graphicFrame>
        <p:nvGraphicFramePr>
          <p:cNvPr id="74" name="Table 73">
            <a:extLst>
              <a:ext uri="{FF2B5EF4-FFF2-40B4-BE49-F238E27FC236}">
                <a16:creationId xmlns:a16="http://schemas.microsoft.com/office/drawing/2014/main" id="{D48F7C56-71FA-B6EA-2954-2125F4964C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667685"/>
              </p:ext>
            </p:extLst>
          </p:nvPr>
        </p:nvGraphicFramePr>
        <p:xfrm>
          <a:off x="29245477" y="13978710"/>
          <a:ext cx="12562931" cy="6569366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5593584">
                  <a:extLst>
                    <a:ext uri="{9D8B030D-6E8A-4147-A177-3AD203B41FA5}">
                      <a16:colId xmlns:a16="http://schemas.microsoft.com/office/drawing/2014/main" val="1149455223"/>
                    </a:ext>
                  </a:extLst>
                </a:gridCol>
                <a:gridCol w="2583344">
                  <a:extLst>
                    <a:ext uri="{9D8B030D-6E8A-4147-A177-3AD203B41FA5}">
                      <a16:colId xmlns:a16="http://schemas.microsoft.com/office/drawing/2014/main" val="50526638"/>
                    </a:ext>
                  </a:extLst>
                </a:gridCol>
                <a:gridCol w="2304565">
                  <a:extLst>
                    <a:ext uri="{9D8B030D-6E8A-4147-A177-3AD203B41FA5}">
                      <a16:colId xmlns:a16="http://schemas.microsoft.com/office/drawing/2014/main" val="93502801"/>
                    </a:ext>
                  </a:extLst>
                </a:gridCol>
                <a:gridCol w="2081438">
                  <a:extLst>
                    <a:ext uri="{9D8B030D-6E8A-4147-A177-3AD203B41FA5}">
                      <a16:colId xmlns:a16="http://schemas.microsoft.com/office/drawing/2014/main" val="1530272239"/>
                    </a:ext>
                  </a:extLst>
                </a:gridCol>
              </a:tblGrid>
              <a:tr h="1253093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600" b="1" u="none" strike="noStrike" cap="none" dirty="0">
                          <a:solidFill>
                            <a:schemeClr val="bg1"/>
                          </a:solidFill>
                          <a:latin typeface="+mj-lt"/>
                          <a:sym typeface="Arial"/>
                        </a:rPr>
                        <a:t> Model</a:t>
                      </a:r>
                      <a:endParaRPr lang="en-IN" sz="3600" b="1" i="0" u="none" strike="noStrike" cap="none" dirty="0">
                        <a:solidFill>
                          <a:schemeClr val="bg1"/>
                        </a:solidFill>
                        <a:latin typeface="+mj-lt"/>
                        <a:cs typeface="Arial"/>
                        <a:sym typeface="Arial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600" b="1" u="none" strike="noStrike" cap="none" dirty="0">
                          <a:solidFill>
                            <a:schemeClr val="bg1"/>
                          </a:solidFill>
                          <a:latin typeface="+mj-lt"/>
                          <a:sym typeface="Arial"/>
                        </a:rPr>
                        <a:t>Super</a:t>
                      </a:r>
                    </a:p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600" b="1" u="none" strike="noStrike" cap="none" dirty="0">
                          <a:solidFill>
                            <a:schemeClr val="bg1"/>
                          </a:solidFill>
                          <a:latin typeface="+mj-lt"/>
                          <a:sym typeface="Arial"/>
                        </a:rPr>
                        <a:t>Resolution</a:t>
                      </a:r>
                      <a:endParaRPr lang="en-IN" sz="3600" b="1" i="0" u="none" strike="noStrike" cap="none" dirty="0">
                        <a:solidFill>
                          <a:schemeClr val="bg1"/>
                        </a:solidFill>
                        <a:latin typeface="+mj-lt"/>
                        <a:cs typeface="Arial"/>
                        <a:sym typeface="Arial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600" b="1" u="none" strike="noStrike" cap="none" dirty="0">
                          <a:solidFill>
                            <a:schemeClr val="bg1"/>
                          </a:solidFill>
                          <a:latin typeface="+mj-lt"/>
                          <a:sym typeface="Arial"/>
                        </a:rPr>
                        <a:t>Bihar to Bihar</a:t>
                      </a:r>
                      <a:endParaRPr lang="en-IN" sz="3600" b="1" i="0" u="none" strike="noStrike" cap="none" dirty="0">
                        <a:solidFill>
                          <a:schemeClr val="bg1"/>
                        </a:solidFill>
                        <a:latin typeface="+mj-lt"/>
                        <a:cs typeface="Arial"/>
                        <a:sym typeface="Arial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600" b="1" u="none" strike="noStrike" cap="none" dirty="0">
                          <a:solidFill>
                            <a:schemeClr val="bg1"/>
                          </a:solidFill>
                          <a:latin typeface="+mj-lt"/>
                          <a:sym typeface="Arial"/>
                        </a:rPr>
                        <a:t>Haryana to Bihar</a:t>
                      </a:r>
                      <a:endParaRPr lang="en-IN" sz="3600" b="1" i="0" u="none" strike="noStrike" cap="none" dirty="0">
                        <a:solidFill>
                          <a:schemeClr val="bg1"/>
                        </a:solidFill>
                        <a:latin typeface="+mj-lt"/>
                        <a:cs typeface="Arial"/>
                        <a:sym typeface="Arial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973576"/>
                  </a:ext>
                </a:extLst>
              </a:tr>
              <a:tr h="590697">
                <a:tc rowSpan="2"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 YOLOv11m-obb</a:t>
                      </a:r>
                      <a:endParaRPr lang="en-IN" sz="28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 err="1">
                          <a:solidFill>
                            <a:srgbClr val="000000"/>
                          </a:solidFill>
                          <a:sym typeface="Arial"/>
                        </a:rPr>
                        <a:t>SwinIR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57.50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46.00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810274"/>
                  </a:ext>
                </a:extLst>
              </a:tr>
              <a:tr h="590697">
                <a:tc vMerge="1">
                  <a:txBody>
                    <a:bodyPr/>
                    <a:lstStyle/>
                    <a:p>
                      <a:pPr algn="l"/>
                      <a:endParaRPr lang="en-IN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Thera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61.47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49.60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2691473"/>
                  </a:ext>
                </a:extLst>
              </a:tr>
              <a:tr h="590697">
                <a:tc rowSpan="2"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 RFDETR Base</a:t>
                      </a:r>
                      <a:endParaRPr lang="en-IN" sz="28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 err="1">
                          <a:solidFill>
                            <a:srgbClr val="000000"/>
                          </a:solidFill>
                          <a:sym typeface="Arial"/>
                        </a:rPr>
                        <a:t>SwinIR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52.95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38.00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3799332"/>
                  </a:ext>
                </a:extLst>
              </a:tr>
              <a:tr h="590697">
                <a:tc vMerge="1">
                  <a:txBody>
                    <a:bodyPr/>
                    <a:lstStyle/>
                    <a:p>
                      <a:pPr algn="l"/>
                      <a:endParaRPr lang="en-IN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Thera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53.05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33.38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1995808"/>
                  </a:ext>
                </a:extLst>
              </a:tr>
              <a:tr h="590697">
                <a:tc rowSpan="2"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 RFDETR Large</a:t>
                      </a:r>
                      <a:endParaRPr lang="en-IN" sz="28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 err="1">
                          <a:solidFill>
                            <a:srgbClr val="000000"/>
                          </a:solidFill>
                          <a:sym typeface="Arial"/>
                        </a:rPr>
                        <a:t>SwinIR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55.10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43.33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8973860"/>
                  </a:ext>
                </a:extLst>
              </a:tr>
              <a:tr h="590697">
                <a:tc vMerge="1">
                  <a:txBody>
                    <a:bodyPr/>
                    <a:lstStyle/>
                    <a:p>
                      <a:pPr algn="l"/>
                      <a:endParaRPr lang="en-IN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Thera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54.80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40.80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3722248"/>
                  </a:ext>
                </a:extLst>
              </a:tr>
              <a:tr h="590697">
                <a:tc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 RHINO (Resnet50 Backbone)</a:t>
                      </a:r>
                      <a:endParaRPr lang="en-IN" sz="28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 err="1">
                          <a:solidFill>
                            <a:srgbClr val="000000"/>
                          </a:solidFill>
                          <a:sym typeface="Arial"/>
                        </a:rPr>
                        <a:t>SwinIR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75.32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50.30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4722981"/>
                  </a:ext>
                </a:extLst>
              </a:tr>
              <a:tr h="590697">
                <a:tc rowSpan="2">
                  <a:txBody>
                    <a:bodyPr/>
                    <a:lstStyle/>
                    <a:p>
                      <a:pPr algn="l"/>
                      <a:r>
                        <a:rPr lang="en-US" sz="2800" dirty="0"/>
                        <a:t> RHINO (</a:t>
                      </a:r>
                      <a:r>
                        <a:rPr lang="en-US" sz="2800" dirty="0" err="1"/>
                        <a:t>SwinT</a:t>
                      </a:r>
                      <a:r>
                        <a:rPr lang="en-US" sz="2800" dirty="0"/>
                        <a:t> Backbone)</a:t>
                      </a:r>
                      <a:endParaRPr lang="en-IN" sz="28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800" b="0" i="0" u="none" strike="noStrike" cap="none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SwinIR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800" b="1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77.78</a:t>
                      </a:r>
                      <a:endParaRPr lang="en-IN" sz="2800" b="1" i="0" u="none" strike="noStrike" cap="none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8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55.30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167043"/>
                  </a:ext>
                </a:extLst>
              </a:tr>
              <a:tr h="590697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u="none" strike="noStrike" cap="none" dirty="0">
                          <a:solidFill>
                            <a:srgbClr val="000000"/>
                          </a:solidFill>
                          <a:sym typeface="Arial"/>
                        </a:rPr>
                        <a:t>Thera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76.73</a:t>
                      </a:r>
                      <a:endParaRPr lang="en-IN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61.03</a:t>
                      </a:r>
                      <a:endParaRPr lang="en-IN" sz="2800" b="1" i="0" u="none" strike="noStrike" cap="none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1417245"/>
                  </a:ext>
                </a:extLst>
              </a:tr>
            </a:tbl>
          </a:graphicData>
        </a:graphic>
      </p:graphicFrame>
      <p:sp>
        <p:nvSpPr>
          <p:cNvPr id="77" name="TextBox 76">
            <a:extLst>
              <a:ext uri="{FF2B5EF4-FFF2-40B4-BE49-F238E27FC236}">
                <a16:creationId xmlns:a16="http://schemas.microsoft.com/office/drawing/2014/main" id="{3389534D-7465-D5EA-C937-C06FABE76B53}"/>
              </a:ext>
            </a:extLst>
          </p:cNvPr>
          <p:cNvSpPr txBox="1"/>
          <p:nvPr/>
        </p:nvSpPr>
        <p:spPr>
          <a:xfrm>
            <a:off x="1303544" y="14800128"/>
            <a:ext cx="1122930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550" indent="-742950">
              <a:buClr>
                <a:schemeClr val="dk1"/>
              </a:buClr>
              <a:buSzPts val="3600"/>
              <a:buFont typeface="+mj-lt"/>
              <a:buAutoNum type="arabicPeriod"/>
            </a:pPr>
            <a:r>
              <a:rPr lang="en-IN" sz="3400" dirty="0">
                <a:effectLst/>
              </a:rPr>
              <a:t> </a:t>
            </a:r>
            <a:r>
              <a:rPr lang="en-IN" sz="3400" b="1" dirty="0">
                <a:effectLst/>
              </a:rPr>
              <a:t>SOTA object detection</a:t>
            </a:r>
            <a:r>
              <a:rPr lang="en-IN" sz="3400" b="1" dirty="0"/>
              <a:t> </a:t>
            </a:r>
            <a:r>
              <a:rPr lang="en-IN" sz="3400" dirty="0"/>
              <a:t>models</a:t>
            </a:r>
          </a:p>
          <a:p>
            <a:pPr marL="971550" indent="-742950">
              <a:buClr>
                <a:schemeClr val="dk1"/>
              </a:buClr>
              <a:buSzPts val="3600"/>
              <a:buFont typeface="+mj-lt"/>
              <a:buAutoNum type="arabicPeriod"/>
            </a:pPr>
            <a:r>
              <a:rPr lang="en-IN" sz="3400" dirty="0"/>
              <a:t>Advanced </a:t>
            </a:r>
            <a:r>
              <a:rPr lang="en-IN" sz="3400" b="1" dirty="0">
                <a:effectLst/>
              </a:rPr>
              <a:t>super-resolution</a:t>
            </a:r>
            <a:r>
              <a:rPr lang="en-IN" sz="3400" dirty="0"/>
              <a:t> techniques</a:t>
            </a:r>
            <a:endParaRPr lang="en-US" sz="3400" dirty="0">
              <a:solidFill>
                <a:schemeClr val="dk1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984D9BB-130A-6EE2-AFFB-CACC03BA3F6B}"/>
              </a:ext>
            </a:extLst>
          </p:cNvPr>
          <p:cNvSpPr txBox="1"/>
          <p:nvPr/>
        </p:nvSpPr>
        <p:spPr>
          <a:xfrm>
            <a:off x="30324897" y="13294844"/>
            <a:ext cx="102363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Comparison between Original (640) and Super-Resolved Images (2560)</a:t>
            </a:r>
            <a:endParaRPr lang="en-I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1" name="Table 80">
            <a:extLst>
              <a:ext uri="{FF2B5EF4-FFF2-40B4-BE49-F238E27FC236}">
                <a16:creationId xmlns:a16="http://schemas.microsoft.com/office/drawing/2014/main" id="{8F33CEB5-D310-F101-C470-B44EA1C582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8201379"/>
              </p:ext>
            </p:extLst>
          </p:nvPr>
        </p:nvGraphicFramePr>
        <p:xfrm>
          <a:off x="1079223" y="19165782"/>
          <a:ext cx="11840582" cy="3599999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08188">
                  <a:extLst>
                    <a:ext uri="{9D8B030D-6E8A-4147-A177-3AD203B41FA5}">
                      <a16:colId xmlns:a16="http://schemas.microsoft.com/office/drawing/2014/main" val="2665396623"/>
                    </a:ext>
                  </a:extLst>
                </a:gridCol>
                <a:gridCol w="2036949">
                  <a:extLst>
                    <a:ext uri="{9D8B030D-6E8A-4147-A177-3AD203B41FA5}">
                      <a16:colId xmlns:a16="http://schemas.microsoft.com/office/drawing/2014/main" val="1621210269"/>
                    </a:ext>
                  </a:extLst>
                </a:gridCol>
                <a:gridCol w="1931815">
                  <a:extLst>
                    <a:ext uri="{9D8B030D-6E8A-4147-A177-3AD203B41FA5}">
                      <a16:colId xmlns:a16="http://schemas.microsoft.com/office/drawing/2014/main" val="1204302841"/>
                    </a:ext>
                  </a:extLst>
                </a:gridCol>
                <a:gridCol w="1931815">
                  <a:extLst>
                    <a:ext uri="{9D8B030D-6E8A-4147-A177-3AD203B41FA5}">
                      <a16:colId xmlns:a16="http://schemas.microsoft.com/office/drawing/2014/main" val="4050290595"/>
                    </a:ext>
                  </a:extLst>
                </a:gridCol>
                <a:gridCol w="1931815">
                  <a:extLst>
                    <a:ext uri="{9D8B030D-6E8A-4147-A177-3AD203B41FA5}">
                      <a16:colId xmlns:a16="http://schemas.microsoft.com/office/drawing/2014/main" val="1552930202"/>
                    </a:ext>
                  </a:extLst>
                </a:gridCol>
              </a:tblGrid>
              <a:tr h="992945"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latin typeface="+mj-lt"/>
                        </a:rPr>
                        <a:t> Region</a:t>
                      </a:r>
                      <a:endParaRPr lang="en-IN" sz="36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+mj-lt"/>
                        </a:rPr>
                        <a:t>Images</a:t>
                      </a:r>
                      <a:endParaRPr lang="en-IN" sz="36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+mj-lt"/>
                        </a:rPr>
                        <a:t>Zigzag</a:t>
                      </a:r>
                      <a:endParaRPr lang="en-IN" sz="36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+mj-lt"/>
                        </a:rPr>
                        <a:t>FCBK</a:t>
                      </a:r>
                      <a:endParaRPr lang="en-IN" sz="36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+mj-lt"/>
                        </a:rPr>
                        <a:t>CFCBK</a:t>
                      </a:r>
                      <a:endParaRPr lang="en-IN" sz="36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590507"/>
                  </a:ext>
                </a:extLst>
              </a:tr>
              <a:tr h="86901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 Bihar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641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1000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120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10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3370903864"/>
                  </a:ext>
                </a:extLst>
              </a:tr>
              <a:tr h="86901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 Haryana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586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1000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120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10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3392019855"/>
                  </a:ext>
                </a:extLst>
              </a:tr>
              <a:tr h="86901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 Test Bihar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/>
                        <a:t>687</a:t>
                      </a:r>
                      <a:endParaRPr sz="28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1000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120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dirty="0"/>
                        <a:t>10</a:t>
                      </a:r>
                      <a:endParaRPr sz="2800"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4119961459"/>
                  </a:ext>
                </a:extLst>
              </a:tr>
            </a:tbl>
          </a:graphicData>
        </a:graphic>
      </p:graphicFrame>
      <p:pic>
        <p:nvPicPr>
          <p:cNvPr id="85" name="Picture 84" descr="A satellite image of a green area&#10;&#10;AI-generated content may be incorrect.">
            <a:extLst>
              <a:ext uri="{FF2B5EF4-FFF2-40B4-BE49-F238E27FC236}">
                <a16:creationId xmlns:a16="http://schemas.microsoft.com/office/drawing/2014/main" id="{FCE0278F-C8A3-3664-0263-348963E2697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022280" y="23054288"/>
            <a:ext cx="14040000" cy="4843573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64AFFBAE-05F1-D50D-2326-CBD92D6E56C2}"/>
              </a:ext>
            </a:extLst>
          </p:cNvPr>
          <p:cNvSpPr txBox="1"/>
          <p:nvPr/>
        </p:nvSpPr>
        <p:spPr>
          <a:xfrm>
            <a:off x="17220520" y="28011531"/>
            <a:ext cx="83767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Rhino (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SwinT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Backbone) Detection Results</a:t>
            </a:r>
          </a:p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Same vs Cross-Region Training</a:t>
            </a:r>
            <a:endParaRPr lang="en-I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B7AC187-7EBF-1156-9BB6-FC0A65BE8CEB}"/>
              </a:ext>
            </a:extLst>
          </p:cNvPr>
          <p:cNvSpPr txBox="1"/>
          <p:nvPr/>
        </p:nvSpPr>
        <p:spPr>
          <a:xfrm>
            <a:off x="29328445" y="27281333"/>
            <a:ext cx="127877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457200" algn="l">
              <a:buNone/>
            </a:pPr>
            <a:r>
              <a:rPr lang="en-IN" sz="2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[1] H. Lee, M. Song, J. Koo, and J. Seo, “</a:t>
            </a:r>
            <a:r>
              <a:rPr lang="en-IN" sz="24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Hausdorff</a:t>
            </a:r>
            <a:r>
              <a:rPr lang="en-IN" sz="2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Distance Matching with Adaptive Query Denoising for Rotated Detection Transformer,” </a:t>
            </a:r>
            <a:r>
              <a:rPr lang="en-IN" sz="24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arXiv.org</a:t>
            </a:r>
            <a:r>
              <a:rPr lang="en-IN" sz="2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2023. </a:t>
            </a:r>
            <a:r>
              <a:rPr lang="en-IN" sz="2400" b="0" i="0" dirty="0">
                <a:solidFill>
                  <a:schemeClr val="accent2">
                    <a:lumMod val="75000"/>
                  </a:schemeClr>
                </a:solidFill>
                <a:effectLst/>
                <a:latin typeface="Calibri" panose="020F05020202040302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https://arxiv.org/abs/2305.07598</a:t>
            </a:r>
            <a:r>
              <a:rPr lang="en-IN" sz="2400" b="0" i="0" dirty="0">
                <a:solidFill>
                  <a:schemeClr val="accent2">
                    <a:lumMod val="7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</a:p>
          <a:p>
            <a:pPr marR="457200" algn="l">
              <a:buNone/>
            </a:pPr>
            <a:r>
              <a:rPr lang="en-IN" sz="2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[</a:t>
            </a:r>
            <a:r>
              <a:rPr lang="en-IN" sz="2400" dirty="0">
                <a:latin typeface="Calibri" panose="020F0502020204030204" pitchFamily="34" charset="0"/>
              </a:rPr>
              <a:t>2</a:t>
            </a:r>
            <a:r>
              <a:rPr lang="en-IN" sz="2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] J. Liang, J. Cao, G. Sun, K. Zhang, L. Van Gool, and R. Timofte, “</a:t>
            </a:r>
            <a:r>
              <a:rPr lang="en-IN" sz="24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SwinIR</a:t>
            </a:r>
            <a:r>
              <a:rPr lang="en-IN" sz="2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: Image Restoration Using Swin Transformer,” </a:t>
            </a:r>
            <a:r>
              <a:rPr lang="en-IN" sz="24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arXiv.org</a:t>
            </a:r>
            <a:r>
              <a:rPr lang="en-IN" sz="2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Aug. 23, 2021. </a:t>
            </a:r>
            <a:r>
              <a:rPr lang="en-IN" sz="2400" b="0" i="0" dirty="0">
                <a:solidFill>
                  <a:schemeClr val="accent2">
                    <a:lumMod val="75000"/>
                  </a:schemeClr>
                </a:solidFill>
                <a:effectLst/>
                <a:latin typeface="Calibri" panose="020F05020202040302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https://arxiv.org/abs/2108.10257</a:t>
            </a:r>
            <a:endParaRPr lang="en-IN" sz="2400" b="0" i="0" dirty="0">
              <a:solidFill>
                <a:schemeClr val="accent2">
                  <a:lumMod val="75000"/>
                </a:schemeClr>
              </a:solidFill>
              <a:effectLst/>
              <a:latin typeface="Calibri" panose="020F0502020204030204" pitchFamily="34" charset="0"/>
            </a:endParaRPr>
          </a:p>
          <a:p>
            <a:pPr marR="457200" algn="l">
              <a:buNone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[</a:t>
            </a:r>
            <a:r>
              <a:rPr lang="en-US" sz="2400" dirty="0">
                <a:latin typeface="Calibri" panose="020F0502020204030204" pitchFamily="34" charset="0"/>
              </a:rPr>
              <a:t>3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] A. Becker </a:t>
            </a:r>
            <a:r>
              <a:rPr lang="en-US" sz="24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et al.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“Thera: Aliasing-Free Arbitrary-Scale Super-Resolution with Neural Heat Fields,” </a:t>
            </a:r>
            <a:r>
              <a:rPr lang="en-US" sz="24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arXiv.org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2023. </a:t>
            </a:r>
            <a:r>
              <a:rPr lang="en-US" sz="2400" b="0" i="0" dirty="0">
                <a:solidFill>
                  <a:schemeClr val="accent2">
                    <a:lumMod val="75000"/>
                  </a:schemeClr>
                </a:solidFill>
                <a:effectLst/>
                <a:latin typeface="Calibri" panose="020F0502020204030204" pitchFamily="34" charset="0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https://arxiv.org/abs/2311.17643</a:t>
            </a:r>
            <a:r>
              <a:rPr lang="en-US" sz="2400" b="0" i="0" dirty="0">
                <a:solidFill>
                  <a:schemeClr val="accent2">
                    <a:lumMod val="75000"/>
                  </a:schemeClr>
                </a:solidFill>
                <a:effectLst/>
                <a:latin typeface="Calibri" panose="020F0502020204030204" pitchFamily="34" charset="0"/>
              </a:rPr>
              <a:t> </a:t>
            </a:r>
          </a:p>
        </p:txBody>
      </p:sp>
      <p:pic>
        <p:nvPicPr>
          <p:cNvPr id="4" name="Picture 3" descr="A green and brown land&#10;&#10;AI-generated content may be incorrect.">
            <a:extLst>
              <a:ext uri="{FF2B5EF4-FFF2-40B4-BE49-F238E27FC236}">
                <a16:creationId xmlns:a16="http://schemas.microsoft.com/office/drawing/2014/main" id="{84A948FD-47A5-FB64-29CA-15A1FF7E81D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8750169" y="8628651"/>
            <a:ext cx="13525832" cy="466619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1309</TotalTime>
  <Words>571</Words>
  <Application>Microsoft Office PowerPoint</Application>
  <PresentationFormat>Custom</PresentationFormat>
  <Paragraphs>163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Helvetica Neue Light</vt:lpstr>
      <vt:lpstr>Arial</vt:lpstr>
      <vt:lpstr>Calibri</vt:lpstr>
      <vt:lpstr>Times New Roman</vt:lpstr>
      <vt:lpstr>Blank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Shardul Rakesh Junagade</cp:lastModifiedBy>
  <cp:revision>41</cp:revision>
  <dcterms:modified xsi:type="dcterms:W3CDTF">2025-04-22T09:39:47Z</dcterms:modified>
</cp:coreProperties>
</file>